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37511-97BC-4358-A006-64633C4DA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D998A-8801-40AF-A91F-70F182CF03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39B81-38B1-40AF-8BDA-99BBFB7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927EE-7D20-4115-A5E9-82198DBC1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B5125-E439-470F-AF87-1A864550A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4013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3153E-32DA-413A-B776-694942668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F516F-CADE-479B-8BAC-6575FD2C6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F137C-0F4F-40F4-A8D1-888AFC528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125D4-00AF-4425-986C-3BD573AA7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6706C-DF8F-4E64-A1AA-9C485E691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0771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FA5848-D13F-46B0-A3A2-28B2BC090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D7B7B3-59E1-446C-B810-2CA5F2A9D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84430-D8DD-4502-8A62-3CCF7946C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736A3-4452-414D-BC23-548C48411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4EAC-D264-464A-91DE-20970E510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2271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203A5-997B-41F8-9042-0CB03961A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93D59-5448-43B0-AE40-8F9D9591C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E6E67-873E-4BE1-A4D0-875988939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B3EF1-B5A7-42E8-ABF8-7D94B9B19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947A8-4620-43C8-A89E-F3D6FF434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4181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A3196-533E-4A1E-AFDE-0C7695EAC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783E0-FED5-41CC-9F7B-B01FFA633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319F1-9F77-4247-89E2-C3B6526B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F540B-9E00-4C1A-8108-8468DA6FF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F1769-A756-42C3-BF2F-D84FE345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2214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38E0F-AF37-4AB9-957C-655B10922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3A8A1-A75D-4903-91AB-D64A450DE4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817F22-5470-42EA-A1D4-58A4D7DDEA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9157E8-F3CA-4D81-8910-758924E7C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59C86-F4BD-4848-8B34-9C62A08C5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C55531-8000-4244-A8FD-E360D21BA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7697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61826-3924-4BD5-90BA-D24509EB9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2E2FC-A69C-4CA5-9419-0238D1183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C1390F-3C23-4D6C-BBF0-12DC96D14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A03FFB-8E1A-465F-B845-9A05701ED4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8BA23C-9580-4A0F-A5A7-DEBA9E6527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F78678-4D61-4F8E-A71D-01E3AF2EF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DE7E93-83DC-4273-97D6-41B85C6AB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254DA9-4B65-4752-B204-95107E16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1756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52CF0-976C-4DF6-8B2A-636DB45C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ECE611-9D46-4001-84C4-73192C2AD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34D1E7-8FE8-4BB5-BF25-BAAE65121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9B4441-1CFD-4F68-B875-A0EA58A2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3613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55C606-1716-4794-B3B8-7C3B6497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4352AE-0792-4A9B-85CA-A3E400AA7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05ECA5-8EAF-446F-A993-56068BC3C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552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DD5BD-9CB6-4500-AD1B-F906EDE03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C643C-228C-498E-A6B3-DAED2582B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86ECC2-DA0E-43AC-A1A8-5C08E44B7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7C472-732D-4198-858D-CF8616C8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076F37-752A-48EF-861E-9801AD01C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EF95A2-868B-4757-B0BC-A4F46ED6A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06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357A6-FD6A-4A24-81E1-9C1306CC1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B713D7-DD3D-41D5-8A02-A03AC7E5ED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5BEB4-507C-4B42-93E2-219CF79D8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1BD8D-0254-4E48-8AC2-E8D893517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C3B412-B790-4157-8955-8D81D36CD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1F4522-142C-408F-B283-C89EED87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7414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F02DBE-9F96-40DE-B01C-B7CFF90CE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74F10F-86B5-4BA1-A472-589E15DF0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27112-EA49-4D0F-A157-9F32E2B42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E5074-A8B9-4523-89A3-2A321F7D6BBF}" type="datetimeFigureOut">
              <a:rPr lang="en-AU" smtClean="0"/>
              <a:t>7/04/2025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97851-EF5D-46B2-95BF-EDC785B1BA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0928C-4CC2-409F-9B0C-97C53931E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B1796-84B2-453D-97A9-850483C521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26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jpeg"/><Relationship Id="rId5" Type="http://schemas.openxmlformats.org/officeDocument/2006/relationships/image" Target="../media/image38.jpeg"/><Relationship Id="rId4" Type="http://schemas.openxmlformats.org/officeDocument/2006/relationships/image" Target="../media/image3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jpeg"/><Relationship Id="rId18" Type="http://schemas.openxmlformats.org/officeDocument/2006/relationships/image" Target="../media/image17.jpeg"/><Relationship Id="rId3" Type="http://schemas.openxmlformats.org/officeDocument/2006/relationships/image" Target="../media/image2.jpeg"/><Relationship Id="rId21" Type="http://schemas.openxmlformats.org/officeDocument/2006/relationships/image" Target="../media/image20.jpeg"/><Relationship Id="rId7" Type="http://schemas.openxmlformats.org/officeDocument/2006/relationships/image" Target="../media/image6.jpeg"/><Relationship Id="rId12" Type="http://schemas.openxmlformats.org/officeDocument/2006/relationships/image" Target="../media/image11.jpeg"/><Relationship Id="rId17" Type="http://schemas.openxmlformats.org/officeDocument/2006/relationships/image" Target="../media/image16.jpeg"/><Relationship Id="rId25" Type="http://schemas.openxmlformats.org/officeDocument/2006/relationships/image" Target="../media/image24.jpeg"/><Relationship Id="rId2" Type="http://schemas.openxmlformats.org/officeDocument/2006/relationships/image" Target="../media/image1.png"/><Relationship Id="rId16" Type="http://schemas.openxmlformats.org/officeDocument/2006/relationships/image" Target="../media/image15.jpeg"/><Relationship Id="rId20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24" Type="http://schemas.openxmlformats.org/officeDocument/2006/relationships/image" Target="../media/image23.jpeg"/><Relationship Id="rId5" Type="http://schemas.openxmlformats.org/officeDocument/2006/relationships/image" Target="../media/image4.jpeg"/><Relationship Id="rId15" Type="http://schemas.openxmlformats.org/officeDocument/2006/relationships/image" Target="../media/image14.jpeg"/><Relationship Id="rId23" Type="http://schemas.openxmlformats.org/officeDocument/2006/relationships/image" Target="../media/image22.jpeg"/><Relationship Id="rId10" Type="http://schemas.openxmlformats.org/officeDocument/2006/relationships/image" Target="../media/image9.jpeg"/><Relationship Id="rId19" Type="http://schemas.openxmlformats.org/officeDocument/2006/relationships/image" Target="../media/image18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Relationship Id="rId14" Type="http://schemas.openxmlformats.org/officeDocument/2006/relationships/image" Target="../media/image13.jpeg"/><Relationship Id="rId22" Type="http://schemas.openxmlformats.org/officeDocument/2006/relationships/image" Target="../media/image2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40D81-A1C5-4E7F-9D09-735E034870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1180704"/>
          </a:xfrm>
        </p:spPr>
        <p:txBody>
          <a:bodyPr>
            <a:normAutofit/>
          </a:bodyPr>
          <a:lstStyle/>
          <a:p>
            <a:r>
              <a:rPr lang="en-AU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Plant Growth Monitoring System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1A6862-6F25-4EDF-94F4-E0E03CB53B11}"/>
              </a:ext>
            </a:extLst>
          </p:cNvPr>
          <p:cNvSpPr txBox="1">
            <a:spLocks/>
          </p:cNvSpPr>
          <p:nvPr/>
        </p:nvSpPr>
        <p:spPr>
          <a:xfrm>
            <a:off x="-802481" y="6443662"/>
            <a:ext cx="4652962" cy="4143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: Sparkling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B623232-54C3-4C9F-BB99-6D86AF840F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796077"/>
              </p:ext>
            </p:extLst>
          </p:nvPr>
        </p:nvGraphicFramePr>
        <p:xfrm>
          <a:off x="1904213" y="2826737"/>
          <a:ext cx="8095364" cy="19149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23841">
                  <a:extLst>
                    <a:ext uri="{9D8B030D-6E8A-4147-A177-3AD203B41FA5}">
                      <a16:colId xmlns:a16="http://schemas.microsoft.com/office/drawing/2014/main" val="3550574839"/>
                    </a:ext>
                  </a:extLst>
                </a:gridCol>
                <a:gridCol w="2023841">
                  <a:extLst>
                    <a:ext uri="{9D8B030D-6E8A-4147-A177-3AD203B41FA5}">
                      <a16:colId xmlns:a16="http://schemas.microsoft.com/office/drawing/2014/main" val="2509909454"/>
                    </a:ext>
                  </a:extLst>
                </a:gridCol>
                <a:gridCol w="2287131">
                  <a:extLst>
                    <a:ext uri="{9D8B030D-6E8A-4147-A177-3AD203B41FA5}">
                      <a16:colId xmlns:a16="http://schemas.microsoft.com/office/drawing/2014/main" val="1922122706"/>
                    </a:ext>
                  </a:extLst>
                </a:gridCol>
                <a:gridCol w="1760551">
                  <a:extLst>
                    <a:ext uri="{9D8B030D-6E8A-4147-A177-3AD203B41FA5}">
                      <a16:colId xmlns:a16="http://schemas.microsoft.com/office/drawing/2014/main" val="3204309883"/>
                    </a:ext>
                  </a:extLst>
                </a:gridCol>
              </a:tblGrid>
              <a:tr h="699372"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CN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Registration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Index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427660"/>
                  </a:ext>
                </a:extLst>
              </a:tr>
              <a:tr h="405191">
                <a:tc>
                  <a:txBody>
                    <a:bodyPr/>
                    <a:lstStyle/>
                    <a:p>
                      <a:r>
                        <a:rPr lang="en-GB" dirty="0" err="1"/>
                        <a:t>ASM.Musaffar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MM4338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ICT/2022/065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5670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409164"/>
                  </a:ext>
                </a:extLst>
              </a:tr>
              <a:tr h="405191">
                <a:tc>
                  <a:txBody>
                    <a:bodyPr/>
                    <a:lstStyle/>
                    <a:p>
                      <a:r>
                        <a:rPr lang="en-GB" dirty="0" err="1"/>
                        <a:t>MSF.Farsana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FF300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ICT/2022/062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5942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442233"/>
                  </a:ext>
                </a:extLst>
              </a:tr>
              <a:tr h="405191">
                <a:tc>
                  <a:txBody>
                    <a:bodyPr/>
                    <a:lstStyle/>
                    <a:p>
                      <a:r>
                        <a:rPr lang="en-GB" dirty="0" err="1"/>
                        <a:t>MS.Shofnam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MS3615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ICT/2022/063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5668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9774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9143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8364-255E-4FC3-AE49-C9C10C38D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1" y="79720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 12 – Processing Steps</a:t>
            </a:r>
            <a:endParaRPr lang="en-A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DD9691-7B05-47C0-81F1-78A814693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7237" y="242877"/>
            <a:ext cx="2328864" cy="23288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AE18BF-4ED0-4BDF-9F3C-5932AF704C77}"/>
              </a:ext>
            </a:extLst>
          </p:cNvPr>
          <p:cNvSpPr txBox="1"/>
          <p:nvPr/>
        </p:nvSpPr>
        <p:spPr>
          <a:xfrm>
            <a:off x="130959" y="2541101"/>
            <a:ext cx="38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Image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119D0BC-A11E-41CB-813A-87E862C03C9A}"/>
              </a:ext>
            </a:extLst>
          </p:cNvPr>
          <p:cNvSpPr txBox="1"/>
          <p:nvPr/>
        </p:nvSpPr>
        <p:spPr>
          <a:xfrm>
            <a:off x="8160551" y="2978072"/>
            <a:ext cx="38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HSV </a:t>
            </a:r>
            <a:r>
              <a:rPr lang="en-A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en-A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segmentation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160BFC6-2C6F-4ADD-BA4B-F0CF12950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15376" y="200020"/>
            <a:ext cx="2786056" cy="278605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66FBA2B-DD97-4866-8D24-B08957BD6154}"/>
              </a:ext>
            </a:extLst>
          </p:cNvPr>
          <p:cNvSpPr txBox="1"/>
          <p:nvPr/>
        </p:nvSpPr>
        <p:spPr>
          <a:xfrm>
            <a:off x="8153409" y="6357392"/>
            <a:ext cx="38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morphological operations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C18A214-AC0B-416B-8B4B-C874B561A8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04533" y="3708125"/>
            <a:ext cx="2649267" cy="264926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2D1385A-91C3-4B65-AE38-BE7C339680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77418" y="3621110"/>
            <a:ext cx="2748434" cy="274843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CD5DA70-B02D-4EFB-AAFB-FCCCDD4C58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1022" y="3621110"/>
            <a:ext cx="2748434" cy="2748434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E3482BD-BB6E-431F-9DF1-53F432089AC5}"/>
              </a:ext>
            </a:extLst>
          </p:cNvPr>
          <p:cNvSpPr txBox="1"/>
          <p:nvPr/>
        </p:nvSpPr>
        <p:spPr>
          <a:xfrm>
            <a:off x="957260" y="6371680"/>
            <a:ext cx="5010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contour detection with leaf count and area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7EF407CA-1F68-4521-95BF-6BB28AB9BB8F}"/>
              </a:ext>
            </a:extLst>
          </p:cNvPr>
          <p:cNvSpPr/>
          <p:nvPr/>
        </p:nvSpPr>
        <p:spPr>
          <a:xfrm>
            <a:off x="647695" y="128576"/>
            <a:ext cx="2709861" cy="2771259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43A4AC98-7ECB-4B27-B3E9-645344BEDF3D}"/>
              </a:ext>
            </a:extLst>
          </p:cNvPr>
          <p:cNvSpPr/>
          <p:nvPr/>
        </p:nvSpPr>
        <p:spPr>
          <a:xfrm>
            <a:off x="8472488" y="60316"/>
            <a:ext cx="3062291" cy="3254387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3AC0FE8A-2F40-431D-8DBA-10EB727C64CA}"/>
              </a:ext>
            </a:extLst>
          </p:cNvPr>
          <p:cNvSpPr/>
          <p:nvPr/>
        </p:nvSpPr>
        <p:spPr>
          <a:xfrm>
            <a:off x="395090" y="3452615"/>
            <a:ext cx="6110725" cy="3251572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D127B94-4299-4ACD-A3CF-E4CC7DC785FB}"/>
              </a:ext>
            </a:extLst>
          </p:cNvPr>
          <p:cNvSpPr/>
          <p:nvPr/>
        </p:nvSpPr>
        <p:spPr>
          <a:xfrm>
            <a:off x="8331802" y="3660493"/>
            <a:ext cx="3436532" cy="3057981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AB4D2DC5-699B-4576-8EF2-05EBA3748918}"/>
              </a:ext>
            </a:extLst>
          </p:cNvPr>
          <p:cNvSpPr/>
          <p:nvPr/>
        </p:nvSpPr>
        <p:spPr>
          <a:xfrm>
            <a:off x="3395643" y="1685925"/>
            <a:ext cx="5219733" cy="585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9553B3AB-FB32-47CF-81FD-BA11C8C1ED4D}"/>
              </a:ext>
            </a:extLst>
          </p:cNvPr>
          <p:cNvSpPr/>
          <p:nvPr/>
        </p:nvSpPr>
        <p:spPr>
          <a:xfrm rot="5400000">
            <a:off x="9617926" y="3455146"/>
            <a:ext cx="771414" cy="4905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42B91601-2700-49CA-9D97-EE8A93300D35}"/>
              </a:ext>
            </a:extLst>
          </p:cNvPr>
          <p:cNvSpPr/>
          <p:nvPr/>
        </p:nvSpPr>
        <p:spPr>
          <a:xfrm rot="10800000">
            <a:off x="6505816" y="4934936"/>
            <a:ext cx="2012351" cy="585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A8581F6-9972-4F3B-89FD-57D74EAF80E0}"/>
              </a:ext>
            </a:extLst>
          </p:cNvPr>
          <p:cNvSpPr txBox="1"/>
          <p:nvPr/>
        </p:nvSpPr>
        <p:spPr>
          <a:xfrm>
            <a:off x="3577418" y="2221741"/>
            <a:ext cx="3814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Leaves : 6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 Area : 1.91cm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 Color (Average):  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696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F360B-E16C-4FDE-8DE0-86761B21B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AU" sz="4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Results (Day 1, 6 &amp; 12)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BEF73C7-83E4-4EB5-A60C-FD8638C3C3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480290"/>
              </p:ext>
            </p:extLst>
          </p:nvPr>
        </p:nvGraphicFramePr>
        <p:xfrm>
          <a:off x="1485900" y="2586038"/>
          <a:ext cx="9515476" cy="2957512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378869">
                  <a:extLst>
                    <a:ext uri="{9D8B030D-6E8A-4147-A177-3AD203B41FA5}">
                      <a16:colId xmlns:a16="http://schemas.microsoft.com/office/drawing/2014/main" val="1214694354"/>
                    </a:ext>
                  </a:extLst>
                </a:gridCol>
                <a:gridCol w="2378869">
                  <a:extLst>
                    <a:ext uri="{9D8B030D-6E8A-4147-A177-3AD203B41FA5}">
                      <a16:colId xmlns:a16="http://schemas.microsoft.com/office/drawing/2014/main" val="2609885003"/>
                    </a:ext>
                  </a:extLst>
                </a:gridCol>
                <a:gridCol w="2378869">
                  <a:extLst>
                    <a:ext uri="{9D8B030D-6E8A-4147-A177-3AD203B41FA5}">
                      <a16:colId xmlns:a16="http://schemas.microsoft.com/office/drawing/2014/main" val="542114864"/>
                    </a:ext>
                  </a:extLst>
                </a:gridCol>
                <a:gridCol w="2378869">
                  <a:extLst>
                    <a:ext uri="{9D8B030D-6E8A-4147-A177-3AD203B41FA5}">
                      <a16:colId xmlns:a16="http://schemas.microsoft.com/office/drawing/2014/main" val="1581618206"/>
                    </a:ext>
                  </a:extLst>
                </a:gridCol>
              </a:tblGrid>
              <a:tr h="7393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Day</a:t>
                      </a:r>
                      <a:endParaRPr lang="en-A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Leaves Count</a:t>
                      </a:r>
                      <a:endParaRPr lang="en-A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Leaf Area</a:t>
                      </a:r>
                      <a:endParaRPr lang="en-A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Leaf Color (RGB)</a:t>
                      </a:r>
                      <a:endParaRPr lang="en-A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0844307"/>
                  </a:ext>
                </a:extLst>
              </a:tr>
              <a:tr h="73937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Day 1</a:t>
                      </a:r>
                      <a:endParaRPr lang="en-AU" b="1" dirty="0"/>
                    </a:p>
                  </a:txBody>
                  <a:tcPr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  <a:endParaRPr lang="en-AU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0.48 cm</a:t>
                      </a:r>
                      <a:endParaRPr lang="en-AU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(123,159,27)</a:t>
                      </a:r>
                      <a:endParaRPr lang="en-AU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752336"/>
                  </a:ext>
                </a:extLst>
              </a:tr>
              <a:tr h="73937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Day 6</a:t>
                      </a:r>
                      <a:endParaRPr lang="en-AU" b="1" dirty="0"/>
                    </a:p>
                  </a:txBody>
                  <a:tcPr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  <a:endParaRPr lang="en-AU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1.18 cm</a:t>
                      </a:r>
                      <a:endParaRPr lang="en-AU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(119,147,27)</a:t>
                      </a:r>
                      <a:endParaRPr lang="en-AU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8008543"/>
                  </a:ext>
                </a:extLst>
              </a:tr>
              <a:tr h="73937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Day 12</a:t>
                      </a:r>
                      <a:endParaRPr lang="en-AU" b="1" dirty="0"/>
                    </a:p>
                  </a:txBody>
                  <a:tcPr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6</a:t>
                      </a:r>
                      <a:endParaRPr lang="en-AU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1.91 cm</a:t>
                      </a:r>
                      <a:endParaRPr lang="en-AU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(115,138,30)</a:t>
                      </a:r>
                      <a:endParaRPr lang="en-AU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7668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863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4D855B-E853-442D-BFB4-4F44CA1F043D}"/>
              </a:ext>
            </a:extLst>
          </p:cNvPr>
          <p:cNvSpPr/>
          <p:nvPr/>
        </p:nvSpPr>
        <p:spPr>
          <a:xfrm>
            <a:off x="2855494" y="74764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&amp; SOLUTIONS</a:t>
            </a:r>
            <a:b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D0D266F-5400-48A3-87DC-755AC6D529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162715"/>
              </p:ext>
            </p:extLst>
          </p:nvPr>
        </p:nvGraphicFramePr>
        <p:xfrm>
          <a:off x="1470580" y="1344485"/>
          <a:ext cx="8957160" cy="1476585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4478580">
                  <a:extLst>
                    <a:ext uri="{9D8B030D-6E8A-4147-A177-3AD203B41FA5}">
                      <a16:colId xmlns:a16="http://schemas.microsoft.com/office/drawing/2014/main" val="133377963"/>
                    </a:ext>
                  </a:extLst>
                </a:gridCol>
                <a:gridCol w="4478580">
                  <a:extLst>
                    <a:ext uri="{9D8B030D-6E8A-4147-A177-3AD203B41FA5}">
                      <a16:colId xmlns:a16="http://schemas.microsoft.com/office/drawing/2014/main" val="684959227"/>
                    </a:ext>
                  </a:extLst>
                </a:gridCol>
              </a:tblGrid>
              <a:tr h="413609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Challenge</a:t>
                      </a:r>
                      <a:endParaRPr lang="en-GB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Solution</a:t>
                      </a:r>
                      <a:endParaRPr lang="en-GB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4808265"/>
                  </a:ext>
                </a:extLst>
              </a:tr>
              <a:tr h="444955">
                <a:tc>
                  <a:txBody>
                    <a:bodyPr/>
                    <a:lstStyle/>
                    <a:p>
                      <a:pPr algn="l"/>
                      <a:r>
                        <a:rPr lang="en-GB" dirty="0"/>
                        <a:t>Background noise</a:t>
                      </a:r>
                      <a:endParaRPr lang="en-GB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/>
                        <a:t>Clean and white background</a:t>
                      </a:r>
                      <a:endParaRPr lang="en-GB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528901"/>
                  </a:ext>
                </a:extLst>
              </a:tr>
              <a:tr h="618021">
                <a:tc>
                  <a:txBody>
                    <a:bodyPr/>
                    <a:lstStyle/>
                    <a:p>
                      <a:pPr algn="l"/>
                      <a:r>
                        <a:rPr lang="en-GB" dirty="0"/>
                        <a:t>Segmentation errors</a:t>
                      </a:r>
                      <a:endParaRPr lang="en-GB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/>
                        <a:t>Tuned thresholds(mask)</a:t>
                      </a:r>
                      <a:endParaRPr lang="en-GB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0783455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4FAF258-1A46-4BBA-8C83-8E43B9D91FF2}"/>
              </a:ext>
            </a:extLst>
          </p:cNvPr>
          <p:cNvSpPr/>
          <p:nvPr/>
        </p:nvSpPr>
        <p:spPr>
          <a:xfrm>
            <a:off x="1337164" y="3720982"/>
            <a:ext cx="1662635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GB" sz="17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2E712F-4529-430E-B879-6414A104687E}"/>
              </a:ext>
            </a:extLst>
          </p:cNvPr>
          <p:cNvSpPr/>
          <p:nvPr/>
        </p:nvSpPr>
        <p:spPr>
          <a:xfrm>
            <a:off x="1162473" y="4232114"/>
            <a:ext cx="81512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 image-based monitoring of tomato plant growth.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allows measurement of leave count, leave area, leave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(RGB).</a:t>
            </a:r>
          </a:p>
        </p:txBody>
      </p:sp>
    </p:spTree>
    <p:extLst>
      <p:ext uri="{BB962C8B-B14F-4D97-AF65-F5344CB8AC3E}">
        <p14:creationId xmlns:p14="http://schemas.microsoft.com/office/powerpoint/2010/main" val="2601436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E32ED-8B68-48B9-A834-E0C3B0FD9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4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AU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25AF0AF-61B7-43F2-A102-725B3DF92A42}"/>
              </a:ext>
            </a:extLst>
          </p:cNvPr>
          <p:cNvSpPr txBox="1">
            <a:spLocks/>
          </p:cNvSpPr>
          <p:nvPr/>
        </p:nvSpPr>
        <p:spPr>
          <a:xfrm>
            <a:off x="138113" y="6281737"/>
            <a:ext cx="4991100" cy="576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000" b="0" i="0" dirty="0">
                <a:effectLst/>
                <a:latin typeface="fkGroteskNeue"/>
              </a:rPr>
              <a:t>References: Open CV documentation &amp; google </a:t>
            </a:r>
            <a:endParaRPr lang="en-AU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160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EBB30-ED51-42B5-A661-657DF4FC2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6927"/>
            <a:ext cx="10515600" cy="810420"/>
          </a:xfrm>
        </p:spPr>
        <p:txBody>
          <a:bodyPr/>
          <a:lstStyle/>
          <a:p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E7D28-1468-4CFB-9031-428D3987E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347"/>
            <a:ext cx="10515600" cy="1271587"/>
          </a:xfrm>
        </p:spPr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plant growth from Day 1 to Day 12</a:t>
            </a:r>
            <a:endParaRPr lang="en-A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A94D194-6B2C-4AC1-8CBF-969376EF2404}"/>
              </a:ext>
            </a:extLst>
          </p:cNvPr>
          <p:cNvSpPr txBox="1">
            <a:spLocks/>
          </p:cNvSpPr>
          <p:nvPr/>
        </p:nvSpPr>
        <p:spPr>
          <a:xfrm>
            <a:off x="838200" y="2423724"/>
            <a:ext cx="10515600" cy="810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 Measured</a:t>
            </a:r>
            <a:endParaRPr lang="en-AU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743392-E965-4823-9FE5-3ADC25AFDA4B}"/>
              </a:ext>
            </a:extLst>
          </p:cNvPr>
          <p:cNvSpPr txBox="1">
            <a:spLocks/>
          </p:cNvSpPr>
          <p:nvPr/>
        </p:nvSpPr>
        <p:spPr>
          <a:xfrm>
            <a:off x="838200" y="3234144"/>
            <a:ext cx="10515600" cy="127158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 Count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 Area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 Color</a:t>
            </a:r>
            <a:endParaRPr lang="en-AU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BC160A2-488D-4CEC-A386-C8DB83185C15}"/>
              </a:ext>
            </a:extLst>
          </p:cNvPr>
          <p:cNvSpPr txBox="1">
            <a:spLocks/>
          </p:cNvSpPr>
          <p:nvPr/>
        </p:nvSpPr>
        <p:spPr>
          <a:xfrm>
            <a:off x="838200" y="4675988"/>
            <a:ext cx="10515600" cy="810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  <a:endParaRPr lang="en-AU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F4A85E-7000-4AB1-931C-EE367B7C0F04}"/>
              </a:ext>
            </a:extLst>
          </p:cNvPr>
          <p:cNvSpPr txBox="1">
            <a:spLocks/>
          </p:cNvSpPr>
          <p:nvPr/>
        </p:nvSpPr>
        <p:spPr>
          <a:xfrm>
            <a:off x="838200" y="5486408"/>
            <a:ext cx="10515600" cy="1271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 (Python)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96649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9D8C8-60CD-457B-AD8C-C3DF8B04C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F7C11-0284-4DB4-AF0C-F8CF8DB31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5451"/>
            <a:ext cx="10515600" cy="4429125"/>
          </a:xfrm>
        </p:spPr>
        <p:txBody>
          <a:bodyPr>
            <a:normAutofit/>
          </a:bodyPr>
          <a:lstStyle/>
          <a:p>
            <a:r>
              <a:rPr lang="en-AU" dirty="0"/>
              <a:t>Image acquisition</a:t>
            </a:r>
          </a:p>
          <a:p>
            <a:endParaRPr lang="en-AU" dirty="0"/>
          </a:p>
          <a:p>
            <a:r>
              <a:rPr lang="en-AU" dirty="0"/>
              <a:t>Image processing pipeline: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AU" dirty="0" err="1"/>
              <a:t>Color</a:t>
            </a:r>
            <a:r>
              <a:rPr lang="en-AU" dirty="0"/>
              <a:t>-based segmentation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Noise removal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Contour analysis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Area measurement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Color analysis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72044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D1E2C-0B46-4C92-9080-E15C2927F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Acquisition</a:t>
            </a:r>
            <a:br>
              <a:rPr lang="en-AU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8029233-86D6-4954-ADCD-D64906997739}"/>
              </a:ext>
            </a:extLst>
          </p:cNvPr>
          <p:cNvSpPr txBox="1">
            <a:spLocks/>
          </p:cNvSpPr>
          <p:nvPr/>
        </p:nvSpPr>
        <p:spPr>
          <a:xfrm>
            <a:off x="360210" y="1185696"/>
            <a:ext cx="10515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Controls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5B2F89-6652-4B52-AE7D-C43F00567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10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A0ABE9-358E-466D-847C-34EA7A6A9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606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3843D5-EEB1-4AB0-AB26-66341DF8FE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002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CB2466-8EDB-48E8-B9C5-FE774E3B84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398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464064-414E-46EE-935C-22EE6B09CB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794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7880E5-C5F6-432B-B2A4-B7DD904CDA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190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21C306-1B22-4817-B221-A10CFAD71C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586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EBBB31-3044-4B4C-8DA1-4A50312F00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982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05B197-EE8C-4057-A276-FD861788EED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378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6F7453F-5528-437E-99DE-148468475F3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6774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52BF7B8-76B3-4E71-96E8-569E7C4427E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170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E28C273-F734-4413-8C8C-9F2822852A0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565" y="1909592"/>
            <a:ext cx="1836000" cy="183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3004B48A-EFBD-43BA-8649-D4DFA1FC3219}"/>
              </a:ext>
            </a:extLst>
          </p:cNvPr>
          <p:cNvSpPr txBox="1">
            <a:spLocks/>
          </p:cNvSpPr>
          <p:nvPr/>
        </p:nvSpPr>
        <p:spPr>
          <a:xfrm>
            <a:off x="360210" y="3860060"/>
            <a:ext cx="10515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Control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CF2911E-B4E2-44D8-B276-97590A3A1A3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02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CD595BD-E21E-4763-A708-F0DB43610A6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268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56F2175-907A-4C7B-A61F-0E16CDDA30C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34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6BDE2C5-B134-4A18-9F09-9585C79C4F3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800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A2AA99-8770-4F13-9E8D-49A6BE48903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066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6FB3534-3885-4936-AB49-303C0F47A0E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332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2E66C10-F294-43A5-BE8F-5482D829100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598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C81E218-BFC6-482A-967E-AB0F0FD5DF7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864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0B8318C-6F37-42E9-8D83-6A5CB864DCD4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130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8D7C109-8B07-48D2-97E3-CD14DB662351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7396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5249B70-D9D3-4B1C-8867-362636D50F35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662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B965586-56F0-49B4-B880-9776EF92F306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7924" y="4583792"/>
            <a:ext cx="1800000" cy="180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3220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8364-255E-4FC3-AE49-C9C10C38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 1 - Original Image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147877-B368-4625-9FAA-26B69BA46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982" y="1690688"/>
            <a:ext cx="4872036" cy="487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28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8364-255E-4FC3-AE49-C9C10C38D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1" y="79720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 1 – Processing Steps</a:t>
            </a:r>
            <a:endParaRPr lang="en-A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DD9691-7B05-47C0-81F1-78A814693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37" y="242877"/>
            <a:ext cx="2328864" cy="23288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AE18BF-4ED0-4BDF-9F3C-5932AF704C77}"/>
              </a:ext>
            </a:extLst>
          </p:cNvPr>
          <p:cNvSpPr txBox="1"/>
          <p:nvPr/>
        </p:nvSpPr>
        <p:spPr>
          <a:xfrm>
            <a:off x="130959" y="2541101"/>
            <a:ext cx="38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Image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119D0BC-A11E-41CB-813A-87E862C03C9A}"/>
              </a:ext>
            </a:extLst>
          </p:cNvPr>
          <p:cNvSpPr txBox="1"/>
          <p:nvPr/>
        </p:nvSpPr>
        <p:spPr>
          <a:xfrm>
            <a:off x="8160551" y="2978072"/>
            <a:ext cx="38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HSV </a:t>
            </a:r>
            <a:r>
              <a:rPr lang="en-A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en-A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segmentation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160BFC6-2C6F-4ADD-BA4B-F0CF12950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376" y="200020"/>
            <a:ext cx="2786056" cy="278605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66FBA2B-DD97-4866-8D24-B08957BD6154}"/>
              </a:ext>
            </a:extLst>
          </p:cNvPr>
          <p:cNvSpPr txBox="1"/>
          <p:nvPr/>
        </p:nvSpPr>
        <p:spPr>
          <a:xfrm>
            <a:off x="8153409" y="6357392"/>
            <a:ext cx="38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morphological operations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C18A214-AC0B-416B-8B4B-C874B561A8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4533" y="3708125"/>
            <a:ext cx="2649267" cy="264926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2D1385A-91C3-4B65-AE38-BE7C339680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418" y="3621110"/>
            <a:ext cx="2748434" cy="274843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CD5DA70-B02D-4EFB-AAFB-FCCCDD4C58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2" y="3621110"/>
            <a:ext cx="2748434" cy="2748434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E3482BD-BB6E-431F-9DF1-53F432089AC5}"/>
              </a:ext>
            </a:extLst>
          </p:cNvPr>
          <p:cNvSpPr txBox="1"/>
          <p:nvPr/>
        </p:nvSpPr>
        <p:spPr>
          <a:xfrm>
            <a:off x="957260" y="6371680"/>
            <a:ext cx="5010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contour detection with leaf count and area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7EF407CA-1F68-4521-95BF-6BB28AB9BB8F}"/>
              </a:ext>
            </a:extLst>
          </p:cNvPr>
          <p:cNvSpPr/>
          <p:nvPr/>
        </p:nvSpPr>
        <p:spPr>
          <a:xfrm>
            <a:off x="647695" y="128576"/>
            <a:ext cx="2709861" cy="2771259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43A4AC98-7ECB-4B27-B3E9-645344BEDF3D}"/>
              </a:ext>
            </a:extLst>
          </p:cNvPr>
          <p:cNvSpPr/>
          <p:nvPr/>
        </p:nvSpPr>
        <p:spPr>
          <a:xfrm>
            <a:off x="8472488" y="60316"/>
            <a:ext cx="3062291" cy="3254387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3AC0FE8A-2F40-431D-8DBA-10EB727C64CA}"/>
              </a:ext>
            </a:extLst>
          </p:cNvPr>
          <p:cNvSpPr/>
          <p:nvPr/>
        </p:nvSpPr>
        <p:spPr>
          <a:xfrm>
            <a:off x="395090" y="3452615"/>
            <a:ext cx="6110725" cy="3251572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D127B94-4299-4ACD-A3CF-E4CC7DC785FB}"/>
              </a:ext>
            </a:extLst>
          </p:cNvPr>
          <p:cNvSpPr/>
          <p:nvPr/>
        </p:nvSpPr>
        <p:spPr>
          <a:xfrm>
            <a:off x="8331802" y="3660493"/>
            <a:ext cx="3436532" cy="3057981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AB4D2DC5-699B-4576-8EF2-05EBA3748918}"/>
              </a:ext>
            </a:extLst>
          </p:cNvPr>
          <p:cNvSpPr/>
          <p:nvPr/>
        </p:nvSpPr>
        <p:spPr>
          <a:xfrm>
            <a:off x="3395643" y="1685925"/>
            <a:ext cx="5219733" cy="585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9553B3AB-FB32-47CF-81FD-BA11C8C1ED4D}"/>
              </a:ext>
            </a:extLst>
          </p:cNvPr>
          <p:cNvSpPr/>
          <p:nvPr/>
        </p:nvSpPr>
        <p:spPr>
          <a:xfrm rot="5400000">
            <a:off x="9617926" y="3455146"/>
            <a:ext cx="771414" cy="4905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42B91601-2700-49CA-9D97-EE8A93300D35}"/>
              </a:ext>
            </a:extLst>
          </p:cNvPr>
          <p:cNvSpPr/>
          <p:nvPr/>
        </p:nvSpPr>
        <p:spPr>
          <a:xfrm rot="10800000">
            <a:off x="6505816" y="4934936"/>
            <a:ext cx="2012351" cy="585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A8581F6-9972-4F3B-89FD-57D74EAF80E0}"/>
              </a:ext>
            </a:extLst>
          </p:cNvPr>
          <p:cNvSpPr txBox="1"/>
          <p:nvPr/>
        </p:nvSpPr>
        <p:spPr>
          <a:xfrm>
            <a:off x="3577418" y="2221741"/>
            <a:ext cx="3814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Leaves : 2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 Area : 0.48cm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 Color (Average):  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768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8364-255E-4FC3-AE49-C9C10C38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 6 - Original Image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147877-B368-4625-9FAA-26B69BA46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59982" y="1690688"/>
            <a:ext cx="4872036" cy="487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99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8364-255E-4FC3-AE49-C9C10C38D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1" y="79720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 6 – Processing Steps</a:t>
            </a:r>
            <a:endParaRPr lang="en-A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DD9691-7B05-47C0-81F1-78A814693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7237" y="242877"/>
            <a:ext cx="2328864" cy="23288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AE18BF-4ED0-4BDF-9F3C-5932AF704C77}"/>
              </a:ext>
            </a:extLst>
          </p:cNvPr>
          <p:cNvSpPr txBox="1"/>
          <p:nvPr/>
        </p:nvSpPr>
        <p:spPr>
          <a:xfrm>
            <a:off x="130959" y="2541101"/>
            <a:ext cx="38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Image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119D0BC-A11E-41CB-813A-87E862C03C9A}"/>
              </a:ext>
            </a:extLst>
          </p:cNvPr>
          <p:cNvSpPr txBox="1"/>
          <p:nvPr/>
        </p:nvSpPr>
        <p:spPr>
          <a:xfrm>
            <a:off x="8160551" y="2978072"/>
            <a:ext cx="38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HSV </a:t>
            </a:r>
            <a:r>
              <a:rPr lang="en-A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en-A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segmentation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160BFC6-2C6F-4ADD-BA4B-F0CF12950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15376" y="200020"/>
            <a:ext cx="2786056" cy="278605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66FBA2B-DD97-4866-8D24-B08957BD6154}"/>
              </a:ext>
            </a:extLst>
          </p:cNvPr>
          <p:cNvSpPr txBox="1"/>
          <p:nvPr/>
        </p:nvSpPr>
        <p:spPr>
          <a:xfrm>
            <a:off x="8153409" y="6357392"/>
            <a:ext cx="381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morphological operations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C18A214-AC0B-416B-8B4B-C874B561A8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04533" y="3708125"/>
            <a:ext cx="2649267" cy="264926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2D1385A-91C3-4B65-AE38-BE7C339680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77418" y="3621110"/>
            <a:ext cx="2748434" cy="274843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CD5DA70-B02D-4EFB-AAFB-FCCCDD4C58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1022" y="3621110"/>
            <a:ext cx="2748434" cy="2748434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E3482BD-BB6E-431F-9DF1-53F432089AC5}"/>
              </a:ext>
            </a:extLst>
          </p:cNvPr>
          <p:cNvSpPr txBox="1"/>
          <p:nvPr/>
        </p:nvSpPr>
        <p:spPr>
          <a:xfrm>
            <a:off x="957260" y="6371680"/>
            <a:ext cx="5010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contour detection with leaf count and area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7EF407CA-1F68-4521-95BF-6BB28AB9BB8F}"/>
              </a:ext>
            </a:extLst>
          </p:cNvPr>
          <p:cNvSpPr/>
          <p:nvPr/>
        </p:nvSpPr>
        <p:spPr>
          <a:xfrm>
            <a:off x="647695" y="128576"/>
            <a:ext cx="2709861" cy="2771259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43A4AC98-7ECB-4B27-B3E9-645344BEDF3D}"/>
              </a:ext>
            </a:extLst>
          </p:cNvPr>
          <p:cNvSpPr/>
          <p:nvPr/>
        </p:nvSpPr>
        <p:spPr>
          <a:xfrm>
            <a:off x="8472488" y="60316"/>
            <a:ext cx="3062291" cy="3254387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3AC0FE8A-2F40-431D-8DBA-10EB727C64CA}"/>
              </a:ext>
            </a:extLst>
          </p:cNvPr>
          <p:cNvSpPr/>
          <p:nvPr/>
        </p:nvSpPr>
        <p:spPr>
          <a:xfrm>
            <a:off x="395090" y="3452615"/>
            <a:ext cx="6110725" cy="3251572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D127B94-4299-4ACD-A3CF-E4CC7DC785FB}"/>
              </a:ext>
            </a:extLst>
          </p:cNvPr>
          <p:cNvSpPr/>
          <p:nvPr/>
        </p:nvSpPr>
        <p:spPr>
          <a:xfrm>
            <a:off x="8331802" y="3660493"/>
            <a:ext cx="3436532" cy="3057981"/>
          </a:xfrm>
          <a:prstGeom prst="roundRect">
            <a:avLst>
              <a:gd name="adj" fmla="val 22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AB4D2DC5-699B-4576-8EF2-05EBA3748918}"/>
              </a:ext>
            </a:extLst>
          </p:cNvPr>
          <p:cNvSpPr/>
          <p:nvPr/>
        </p:nvSpPr>
        <p:spPr>
          <a:xfrm>
            <a:off x="3395643" y="1685925"/>
            <a:ext cx="5219733" cy="585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9553B3AB-FB32-47CF-81FD-BA11C8C1ED4D}"/>
              </a:ext>
            </a:extLst>
          </p:cNvPr>
          <p:cNvSpPr/>
          <p:nvPr/>
        </p:nvSpPr>
        <p:spPr>
          <a:xfrm rot="5400000">
            <a:off x="9617926" y="3455146"/>
            <a:ext cx="771414" cy="4905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42B91601-2700-49CA-9D97-EE8A93300D35}"/>
              </a:ext>
            </a:extLst>
          </p:cNvPr>
          <p:cNvSpPr/>
          <p:nvPr/>
        </p:nvSpPr>
        <p:spPr>
          <a:xfrm rot="10800000">
            <a:off x="6505816" y="4934936"/>
            <a:ext cx="2012351" cy="585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A8581F6-9972-4F3B-89FD-57D74EAF80E0}"/>
              </a:ext>
            </a:extLst>
          </p:cNvPr>
          <p:cNvSpPr txBox="1"/>
          <p:nvPr/>
        </p:nvSpPr>
        <p:spPr>
          <a:xfrm>
            <a:off x="3577418" y="2221741"/>
            <a:ext cx="3814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Leaves : 4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 Area : 1.18cm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 Color (Average):  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688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8364-255E-4FC3-AE49-C9C10C38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 12 - Original Image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147877-B368-4625-9FAA-26B69BA46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59982" y="1690688"/>
            <a:ext cx="4872036" cy="487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698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296</Words>
  <Application>Microsoft Office PowerPoint</Application>
  <PresentationFormat>Widescreen</PresentationFormat>
  <Paragraphs>94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fkGroteskNeue</vt:lpstr>
      <vt:lpstr>Times New Roman</vt:lpstr>
      <vt:lpstr>Wingdings</vt:lpstr>
      <vt:lpstr>Office Theme</vt:lpstr>
      <vt:lpstr>Plant Growth Monitoring System</vt:lpstr>
      <vt:lpstr>Objective</vt:lpstr>
      <vt:lpstr>Methodology Overview</vt:lpstr>
      <vt:lpstr>Image Acquisition </vt:lpstr>
      <vt:lpstr>Day 1 - Original Image</vt:lpstr>
      <vt:lpstr>Day 1 – Processing Steps</vt:lpstr>
      <vt:lpstr>Day 6 - Original Image</vt:lpstr>
      <vt:lpstr>Day 6 – Processing Steps</vt:lpstr>
      <vt:lpstr>Day 12 - Original Image</vt:lpstr>
      <vt:lpstr>Day 12 – Processing Steps</vt:lpstr>
      <vt:lpstr>Quantitative Results (Day 1, 6 &amp; 12)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Growth Monitoring System</dc:title>
  <dc:creator>Mohammed Musaffar</dc:creator>
  <cp:lastModifiedBy>Mohammed Musaffar</cp:lastModifiedBy>
  <cp:revision>25</cp:revision>
  <dcterms:created xsi:type="dcterms:W3CDTF">2025-04-04T14:14:58Z</dcterms:created>
  <dcterms:modified xsi:type="dcterms:W3CDTF">2025-04-07T07:59:11Z</dcterms:modified>
</cp:coreProperties>
</file>

<file path=docProps/thumbnail.jpeg>
</file>